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emf" ContentType="image/x-emf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5" r:id="rId2"/>
    <p:sldId id="271" r:id="rId3"/>
    <p:sldId id="273" r:id="rId4"/>
    <p:sldId id="274" r:id="rId5"/>
    <p:sldId id="275" r:id="rId6"/>
    <p:sldId id="269" r:id="rId7"/>
    <p:sldId id="280" r:id="rId8"/>
    <p:sldId id="281" r:id="rId9"/>
    <p:sldId id="279" r:id="rId10"/>
    <p:sldId id="276" r:id="rId11"/>
    <p:sldId id="278" r:id="rId12"/>
    <p:sldId id="258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23"/>
    <p:restoredTop sz="94643"/>
  </p:normalViewPr>
  <p:slideViewPr>
    <p:cSldViewPr snapToGrid="0" snapToObjects="1">
      <p:cViewPr varScale="1">
        <p:scale>
          <a:sx n="87" d="100"/>
          <a:sy n="87" d="100"/>
        </p:scale>
        <p:origin x="22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image1.gif>
</file>

<file path=ppt/media/image10.tiff>
</file>

<file path=ppt/media/image11.tiff>
</file>

<file path=ppt/media/image12.jpeg>
</file>

<file path=ppt/media/image13.png>
</file>

<file path=ppt/media/image14.tiff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1.png>
</file>

<file path=ppt/media/image3.tiff>
</file>

<file path=ppt/media/image4.tiff>
</file>

<file path=ppt/media/image5.JPG>
</file>

<file path=ppt/media/image6.tiff>
</file>

<file path=ppt/media/image7.pn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EBC9E-FD22-064E-869B-A9F60A0FCCE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5D0B7-3FC0-DE4F-BDB9-EE1FDCDB5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20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Warmer temperatures are predicted through the year 2100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020F-4215-BC4E-B4A9-818718502D5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81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Start of growing season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Larvae exit diapause, develop into pupa, then adults</a:t>
            </a:r>
          </a:p>
          <a:p>
            <a:pPr marL="0" indent="0" algn="ctr">
              <a:buNone/>
            </a:pPr>
            <a:r>
              <a:rPr lang="en-US" dirty="0" smtClean="0"/>
              <a:t>During growing season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Eggs hatch, larvae eat, and grow</a:t>
            </a:r>
          </a:p>
          <a:p>
            <a:pPr marL="0" indent="0" algn="ctr">
              <a:buNone/>
            </a:pPr>
            <a:r>
              <a:rPr lang="en-US" dirty="0" smtClean="0"/>
              <a:t>End of growing season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Ultimate instar larvae enter diapause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020F-4215-BC4E-B4A9-818718502D5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755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658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90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62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8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10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325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74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24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62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182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406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1D6B2-12E0-634A-AD3F-DB02BE70B430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6FB4C-550B-8646-BBE7-5E6003C54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49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7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8.jpg"/><Relationship Id="rId5" Type="http://schemas.openxmlformats.org/officeDocument/2006/relationships/image" Target="../media/image19.png"/><Relationship Id="rId6" Type="http://schemas.openxmlformats.org/officeDocument/2006/relationships/image" Target="../media/image20.emf"/><Relationship Id="rId7" Type="http://schemas.openxmlformats.org/officeDocument/2006/relationships/image" Target="../media/image7.png"/><Relationship Id="rId8" Type="http://schemas.microsoft.com/office/2007/relationships/hdphoto" Target="../media/hdphoto1.wdp"/><Relationship Id="rId9" Type="http://schemas.openxmlformats.org/officeDocument/2006/relationships/image" Target="../media/image21.png"/><Relationship Id="rId10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19.png"/><Relationship Id="rId5" Type="http://schemas.openxmlformats.org/officeDocument/2006/relationships/image" Target="../media/image20.emf"/><Relationship Id="rId6" Type="http://schemas.openxmlformats.org/officeDocument/2006/relationships/image" Target="../media/image7.png"/><Relationship Id="rId7" Type="http://schemas.microsoft.com/office/2007/relationships/hdphoto" Target="../media/hdphoto1.wdp"/><Relationship Id="rId8" Type="http://schemas.openxmlformats.org/officeDocument/2006/relationships/image" Target="../media/image21.png"/><Relationship Id="rId9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7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038CB10-1F5C-4D54-9DF7-12586DE5B00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66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3ED6512-6858-4552-B699-9A97FE9A4E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sz="5400" b="1" dirty="0">
                <a:solidFill>
                  <a:srgbClr val="FFFFFF"/>
                </a:solidFill>
              </a:rPr>
              <a:t>Creating Space for New Species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387" y="321733"/>
            <a:ext cx="4407518" cy="4106284"/>
          </a:xfrm>
          <a:prstGeom prst="rect">
            <a:avLst/>
          </a:prstGeom>
        </p:spPr>
      </p:pic>
      <p:pic>
        <p:nvPicPr>
          <p:cNvPr id="8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386" y="321732"/>
            <a:ext cx="4407518" cy="4106284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000" dirty="0" smtClean="0">
                <a:solidFill>
                  <a:srgbClr val="FFFFFF"/>
                </a:solidFill>
              </a:rPr>
              <a:t>James Brown</a:t>
            </a:r>
            <a:endParaRPr lang="en-US"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646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038CB10-1F5C-4D54-9DF7-12586DE5B00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66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3ED6512-6858-4552-B699-9A97FE9A4E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 smtClean="0">
                <a:solidFill>
                  <a:srgbClr val="FFFFFF"/>
                </a:solidFill>
              </a:rPr>
              <a:t>When humans create species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5400" dirty="0" smtClean="0">
                <a:solidFill>
                  <a:srgbClr val="FFFFFF"/>
                </a:solidFill>
              </a:rPr>
              <a:t>Humans</a:t>
            </a:r>
            <a:endParaRPr lang="en-US" sz="5400" dirty="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46" y="169206"/>
            <a:ext cx="7058307" cy="42588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4589356">
            <a:off x="4241714" y="1997354"/>
            <a:ext cx="2857294" cy="24024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4784350" y="3976886"/>
            <a:ext cx="2245808" cy="90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0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400" y="1803400"/>
            <a:ext cx="3251200" cy="3251200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06" y="530678"/>
            <a:ext cx="11076387" cy="5796643"/>
          </a:xfr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216935" y="728889"/>
            <a:ext cx="9984468" cy="675367"/>
          </a:xfrm>
        </p:spPr>
        <p:txBody>
          <a:bodyPr>
            <a:normAutofit/>
          </a:bodyPr>
          <a:lstStyle/>
          <a:p>
            <a:pPr fontAlgn="base"/>
            <a:r>
              <a:rPr lang="en-US" sz="3600" b="1" dirty="0" smtClean="0"/>
              <a:t>Climate Change:       Global Temperature Projections</a:t>
            </a:r>
            <a:endParaRPr lang="en-US" sz="3600" b="1" dirty="0"/>
          </a:p>
        </p:txBody>
      </p:sp>
      <p:sp>
        <p:nvSpPr>
          <p:cNvPr id="7" name="Left Arrow 6"/>
          <p:cNvSpPr/>
          <p:nvPr/>
        </p:nvSpPr>
        <p:spPr>
          <a:xfrm rot="20044201" flipH="1">
            <a:off x="4567587" y="4415819"/>
            <a:ext cx="6173902" cy="1251240"/>
          </a:xfrm>
          <a:prstGeom prst="leftArrow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ysClr val="windowText" lastClr="000000"/>
                </a:solidFill>
              </a:rPr>
              <a:t>Increase between 1.1°C and 5°C</a:t>
            </a:r>
            <a:endParaRPr lang="en-US" sz="3200" b="1" dirty="0">
              <a:solidFill>
                <a:sysClr val="windowText" lastClr="0000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84" y="728888"/>
            <a:ext cx="3624947" cy="67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94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94"/>
          <a:stretch/>
        </p:blipFill>
        <p:spPr>
          <a:xfrm>
            <a:off x="7926396" y="647701"/>
            <a:ext cx="4265604" cy="334294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94"/>
          <a:stretch/>
        </p:blipFill>
        <p:spPr>
          <a:xfrm flipH="1">
            <a:off x="3821" y="642478"/>
            <a:ext cx="4222136" cy="3385127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3153960" y="642478"/>
            <a:ext cx="5769515" cy="3385127"/>
            <a:chOff x="838200" y="-963386"/>
            <a:chExt cx="10515601" cy="5180195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-963386"/>
              <a:ext cx="10515600" cy="5180195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838200" y="3923350"/>
              <a:ext cx="10515601" cy="2934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050" dirty="0"/>
                <a:t>http://</a:t>
              </a:r>
              <a:r>
                <a:rPr lang="en-US" sz="1050" dirty="0" err="1"/>
                <a:t>corncorps.com</a:t>
              </a:r>
              <a:r>
                <a:rPr lang="en-US" sz="1050" dirty="0"/>
                <a:t>/2016/01/14/5-things-about-this-photo-an-illinois-landscape/cornfield-background/</a:t>
              </a:r>
            </a:p>
          </p:txBody>
        </p:sp>
      </p:grpSp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-1" y="3906684"/>
          <a:ext cx="12160741" cy="56564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98187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10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11"/>
                    </a:ext>
                  </a:extLst>
                </a:gridCol>
              </a:tblGrid>
              <a:tr h="565648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JAN</a:t>
                      </a:r>
                      <a:endParaRPr lang="en-US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FEB</a:t>
                      </a:r>
                      <a:endParaRPr lang="en-US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MAR</a:t>
                      </a:r>
                      <a:endParaRPr lang="en-US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APR</a:t>
                      </a:r>
                      <a:endParaRPr lang="en-US" sz="26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MAY</a:t>
                      </a:r>
                      <a:endParaRPr lang="en-US" sz="26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JUN</a:t>
                      </a:r>
                      <a:endParaRPr lang="en-US" sz="2600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JUL</a:t>
                      </a:r>
                      <a:endParaRPr lang="en-US" sz="2600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AUG</a:t>
                      </a:r>
                      <a:endParaRPr lang="en-US" sz="26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SEP</a:t>
                      </a:r>
                      <a:endParaRPr lang="en-US" sz="26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OCT</a:t>
                      </a:r>
                      <a:endParaRPr lang="en-US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NOV</a:t>
                      </a:r>
                      <a:endParaRPr lang="en-US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DEC</a:t>
                      </a:r>
                      <a:endParaRPr lang="en-US" sz="2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33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33" y="3305036"/>
            <a:ext cx="792187" cy="685309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030" y="3305036"/>
            <a:ext cx="792187" cy="685309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495" y="3302190"/>
            <a:ext cx="792187" cy="685309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4289" y="3301419"/>
            <a:ext cx="792187" cy="685309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754" y="3298573"/>
            <a:ext cx="792187" cy="685309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5755" y="3294185"/>
            <a:ext cx="792187" cy="685309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 rot="16036543">
            <a:off x="3327681" y="3270968"/>
            <a:ext cx="516120" cy="717751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4076861" y="3486361"/>
            <a:ext cx="912477" cy="36659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2800" b="34847" l="32185" r="3932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92" t="21294" r="59781" b="63647"/>
          <a:stretch/>
        </p:blipFill>
        <p:spPr>
          <a:xfrm>
            <a:off x="5141717" y="3207743"/>
            <a:ext cx="826395" cy="808495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937" y="3294184"/>
            <a:ext cx="792187" cy="685309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360" y="3301419"/>
            <a:ext cx="792187" cy="685309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825" y="3298573"/>
            <a:ext cx="792187" cy="685309"/>
          </a:xfrm>
          <a:prstGeom prst="rect">
            <a:avLst/>
          </a:prstGeom>
        </p:spPr>
      </p:pic>
      <p:sp>
        <p:nvSpPr>
          <p:cNvPr id="51" name="TextBox 50"/>
          <p:cNvSpPr txBox="1"/>
          <p:nvPr/>
        </p:nvSpPr>
        <p:spPr>
          <a:xfrm>
            <a:off x="4597257" y="866507"/>
            <a:ext cx="30577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smtClean="0"/>
              <a:t>Life History</a:t>
            </a:r>
            <a:endParaRPr lang="en-US" sz="4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451989" y="5170307"/>
            <a:ext cx="5256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smtClean="0"/>
              <a:t>One generation = Limited Damage</a:t>
            </a:r>
            <a:endParaRPr lang="en-US" sz="2800" b="1" dirty="0"/>
          </a:p>
        </p:txBody>
      </p:sp>
      <p:sp>
        <p:nvSpPr>
          <p:cNvPr id="28" name="Donut 27"/>
          <p:cNvSpPr/>
          <p:nvPr/>
        </p:nvSpPr>
        <p:spPr>
          <a:xfrm>
            <a:off x="6169139" y="3152671"/>
            <a:ext cx="792187" cy="918637"/>
          </a:xfrm>
          <a:prstGeom prst="donut">
            <a:avLst>
              <a:gd name="adj" fmla="val 1233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53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allAtOnce"/>
      <p:bldP spid="2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94"/>
          <a:stretch/>
        </p:blipFill>
        <p:spPr>
          <a:xfrm>
            <a:off x="7926396" y="647701"/>
            <a:ext cx="4265604" cy="334294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94"/>
          <a:stretch/>
        </p:blipFill>
        <p:spPr>
          <a:xfrm flipH="1">
            <a:off x="3821" y="642478"/>
            <a:ext cx="4222136" cy="3385127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3153960" y="642478"/>
            <a:ext cx="5769515" cy="3385127"/>
            <a:chOff x="838200" y="-963386"/>
            <a:chExt cx="10515601" cy="5180195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-963386"/>
              <a:ext cx="10515600" cy="5180195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838200" y="3923350"/>
              <a:ext cx="10515601" cy="2934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050" dirty="0"/>
                <a:t>http://</a:t>
              </a:r>
              <a:r>
                <a:rPr lang="en-US" sz="1050" dirty="0" err="1"/>
                <a:t>corncorps.com</a:t>
              </a:r>
              <a:r>
                <a:rPr lang="en-US" sz="1050" dirty="0"/>
                <a:t>/2016/01/14/5-things-about-this-photo-an-illinois-landscape/cornfield-background/</a:t>
              </a:r>
            </a:p>
          </p:txBody>
        </p:sp>
      </p:grpSp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-1" y="3906684"/>
          <a:ext cx="12160741" cy="56564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98187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10"/>
                    </a:ext>
                  </a:extLst>
                </a:gridCol>
                <a:gridCol w="1016261">
                  <a:extLst>
                    <a:ext uri="{9D8B030D-6E8A-4147-A177-3AD203B41FA5}">
                      <a16:colId xmlns="" xmlns:a16="http://schemas.microsoft.com/office/drawing/2014/main" val="20011"/>
                    </a:ext>
                  </a:extLst>
                </a:gridCol>
              </a:tblGrid>
              <a:tr h="565648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JAN</a:t>
                      </a:r>
                      <a:endParaRPr lang="en-US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FEB</a:t>
                      </a:r>
                      <a:endParaRPr lang="en-US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MAR</a:t>
                      </a:r>
                      <a:endParaRPr lang="en-US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APR</a:t>
                      </a:r>
                      <a:endParaRPr lang="en-US" sz="26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MAY</a:t>
                      </a:r>
                      <a:endParaRPr lang="en-US" sz="26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JUN</a:t>
                      </a:r>
                      <a:endParaRPr lang="en-US" sz="26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JUL</a:t>
                      </a:r>
                      <a:endParaRPr lang="en-US" sz="26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AUG</a:t>
                      </a:r>
                      <a:endParaRPr lang="en-US" sz="26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SEP</a:t>
                      </a:r>
                      <a:endParaRPr lang="en-US" sz="26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OCT</a:t>
                      </a:r>
                      <a:endParaRPr lang="en-US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NOV</a:t>
                      </a:r>
                      <a:endParaRPr lang="en-US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DEC</a:t>
                      </a:r>
                      <a:endParaRPr lang="en-US" sz="2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33" name="Picture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33" y="3305036"/>
            <a:ext cx="792187" cy="685309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4289" y="3301419"/>
            <a:ext cx="792187" cy="685309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754" y="3298573"/>
            <a:ext cx="792187" cy="685309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5755" y="3294185"/>
            <a:ext cx="792187" cy="685309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825" y="3298573"/>
            <a:ext cx="792187" cy="685309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3456966" y="4818833"/>
            <a:ext cx="5221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More generations = More money</a:t>
            </a:r>
            <a:endParaRPr lang="en-US" sz="2800" b="1" dirty="0"/>
          </a:p>
        </p:txBody>
      </p:sp>
      <p:sp>
        <p:nvSpPr>
          <p:cNvPr id="29" name="Rectangle 28"/>
          <p:cNvSpPr/>
          <p:nvPr/>
        </p:nvSpPr>
        <p:spPr>
          <a:xfrm>
            <a:off x="2990672" y="5305783"/>
            <a:ext cx="6199134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$$$$$$$$$$$$$$</a:t>
            </a:r>
            <a:endParaRPr lang="en-US" sz="66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40" name="Rectangle 39"/>
          <p:cNvSpPr/>
          <p:nvPr/>
        </p:nvSpPr>
        <p:spPr>
          <a:xfrm rot="16036543">
            <a:off x="1477467" y="3245136"/>
            <a:ext cx="516120" cy="717751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2226647" y="3460529"/>
            <a:ext cx="912477" cy="36659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22800" b="34847" l="32185" r="3932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92" t="21294" r="59781" b="63647"/>
          <a:stretch/>
        </p:blipFill>
        <p:spPr>
          <a:xfrm>
            <a:off x="3291503" y="3181911"/>
            <a:ext cx="826395" cy="80849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723" y="3268352"/>
            <a:ext cx="792187" cy="685309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 rot="16036543">
            <a:off x="5441878" y="3156867"/>
            <a:ext cx="516120" cy="717751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52" name="Picture 51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6191058" y="3372260"/>
            <a:ext cx="912477" cy="36659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22800" b="34847" l="32185" r="3932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92" t="21294" r="59781" b="63647"/>
          <a:stretch/>
        </p:blipFill>
        <p:spPr>
          <a:xfrm>
            <a:off x="7255914" y="3093642"/>
            <a:ext cx="826395" cy="808495"/>
          </a:xfrm>
          <a:prstGeom prst="rect">
            <a:avLst/>
          </a:prstGeom>
        </p:spPr>
      </p:pic>
      <p:sp>
        <p:nvSpPr>
          <p:cNvPr id="54" name="Donut 53"/>
          <p:cNvSpPr/>
          <p:nvPr/>
        </p:nvSpPr>
        <p:spPr>
          <a:xfrm>
            <a:off x="4299463" y="3088771"/>
            <a:ext cx="792187" cy="918637"/>
          </a:xfrm>
          <a:prstGeom prst="donut">
            <a:avLst>
              <a:gd name="adj" fmla="val 1233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Donut 54"/>
          <p:cNvSpPr/>
          <p:nvPr/>
        </p:nvSpPr>
        <p:spPr>
          <a:xfrm>
            <a:off x="8212817" y="3100864"/>
            <a:ext cx="792187" cy="918637"/>
          </a:xfrm>
          <a:prstGeom prst="donut">
            <a:avLst>
              <a:gd name="adj" fmla="val 1233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3139123" y="642478"/>
            <a:ext cx="5784351" cy="11885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Longer Growing Season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07672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allAtOnce"/>
      <p:bldP spid="29" grpId="0"/>
      <p:bldP spid="54" grpId="0" animBg="1"/>
      <p:bldP spid="5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038CB10-1F5C-4D54-9DF7-12586DE5B00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66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6892" r="1" b="1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3ED6512-6858-4552-B699-9A97FE9A4E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 smtClean="0">
                <a:solidFill>
                  <a:srgbClr val="FFFFFF"/>
                </a:solidFill>
              </a:rPr>
              <a:t>When access to nutrition changes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000" dirty="0" smtClean="0">
                <a:solidFill>
                  <a:srgbClr val="FFFFFF"/>
                </a:solidFill>
              </a:rPr>
              <a:t>Nutrition</a:t>
            </a:r>
            <a:endParaRPr lang="en-US" sz="6000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2431"/>
          <a:stretch/>
        </p:blipFill>
        <p:spPr>
          <a:xfrm>
            <a:off x="327545" y="321732"/>
            <a:ext cx="7058307" cy="410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4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93" r="6815" b="14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77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Before Agricultural Corn in Europe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3982380" y="1690688"/>
            <a:ext cx="7560375" cy="50323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5743429" y="3486361"/>
            <a:ext cx="912477" cy="3665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6850090" y="3486361"/>
            <a:ext cx="912477" cy="36659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6437295" y="4012454"/>
            <a:ext cx="912477" cy="36659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4418157" y="3948982"/>
            <a:ext cx="912477" cy="3665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5524818" y="3948982"/>
            <a:ext cx="912477" cy="36659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5112023" y="4475075"/>
            <a:ext cx="912477" cy="36659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7448606" y="3025294"/>
            <a:ext cx="912477" cy="36659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8555267" y="3025294"/>
            <a:ext cx="912477" cy="36659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8142472" y="3551387"/>
            <a:ext cx="912477" cy="36659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9382456" y="3551387"/>
            <a:ext cx="912477" cy="36659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10489117" y="3551387"/>
            <a:ext cx="912477" cy="36659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10076322" y="4077480"/>
            <a:ext cx="912477" cy="366590"/>
          </a:xfrm>
          <a:prstGeom prst="rect">
            <a:avLst/>
          </a:prstGeom>
        </p:spPr>
      </p:pic>
      <p:sp>
        <p:nvSpPr>
          <p:cNvPr id="23" name="Content Placeholder 2"/>
          <p:cNvSpPr txBox="1">
            <a:spLocks/>
          </p:cNvSpPr>
          <p:nvPr/>
        </p:nvSpPr>
        <p:spPr>
          <a:xfrm>
            <a:off x="838200" y="1825625"/>
            <a:ext cx="287254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Mugwort</a:t>
            </a:r>
            <a:r>
              <a:rPr lang="en-US" dirty="0" smtClean="0"/>
              <a:t> was the primary host available</a:t>
            </a:r>
          </a:p>
          <a:p>
            <a:r>
              <a:rPr lang="en-US" dirty="0" smtClean="0"/>
              <a:t>High mate and enemy exposure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594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After Corn was Planted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704303" cy="4351338"/>
          </a:xfrm>
        </p:spPr>
        <p:txBody>
          <a:bodyPr/>
          <a:lstStyle/>
          <a:p>
            <a:r>
              <a:rPr lang="en-US" dirty="0" smtClean="0"/>
              <a:t>Relatively enemy free host</a:t>
            </a:r>
          </a:p>
          <a:p>
            <a:r>
              <a:rPr lang="en-US" dirty="0" smtClean="0"/>
              <a:t>Abundant </a:t>
            </a:r>
          </a:p>
          <a:p>
            <a:r>
              <a:rPr lang="en-US" dirty="0" smtClean="0"/>
              <a:t>Highly nutritious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793226" y="1731248"/>
            <a:ext cx="7123471" cy="4445715"/>
            <a:chOff x="838200" y="-963386"/>
            <a:chExt cx="10515601" cy="518019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-963386"/>
              <a:ext cx="10515600" cy="5180195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838200" y="3923350"/>
              <a:ext cx="10515601" cy="2934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050" dirty="0"/>
                <a:t>http://</a:t>
              </a:r>
              <a:r>
                <a:rPr lang="en-US" sz="1050" dirty="0" err="1"/>
                <a:t>corncorps.com</a:t>
              </a:r>
              <a:r>
                <a:rPr lang="en-US" sz="1050" dirty="0"/>
                <a:t>/2016/01/14/5-things-about-this-photo-an-illinois-landscape/cornfield-background/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959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038CB10-1F5C-4D54-9DF7-12586DE5B00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66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3ED6512-6858-4552-B699-9A97FE9A4E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 smtClean="0">
                <a:solidFill>
                  <a:srgbClr val="FFFFFF"/>
                </a:solidFill>
              </a:rPr>
              <a:t>When populations are separated in space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5400" dirty="0" smtClean="0">
                <a:solidFill>
                  <a:srgbClr val="FFFFFF"/>
                </a:solidFill>
              </a:rPr>
              <a:t>Habitat</a:t>
            </a:r>
            <a:endParaRPr lang="en-US" sz="5400" dirty="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46" y="169206"/>
            <a:ext cx="7058307" cy="42588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4589356">
            <a:off x="4241714" y="1997354"/>
            <a:ext cx="2857294" cy="24024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72" b="89993" l="9995" r="94148">
                        <a14:foregroundMark x1="58708" y1="57058" x2="58708" y2="57058"/>
                        <a14:foregroundMark x1="44967" y1="61096" x2="44967" y2="61096"/>
                        <a14:foregroundMark x1="44967" y1="61096" x2="44967" y2="61096"/>
                        <a14:foregroundMark x1="56344" y1="56531" x2="56344" y2="56531"/>
                        <a14:backgroundMark x1="56227" y1="56215" x2="56227" y2="56215"/>
                        <a14:backgroundMark x1="44078" y1="63132" x2="44078" y2="63132"/>
                        <a14:backgroundMark x1="52177" y1="57549" x2="52177" y2="57549"/>
                        <a14:backgroundMark x1="52177" y1="57549" x2="52177" y2="57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3" t="33236" r="6803" b="36876"/>
          <a:stretch/>
        </p:blipFill>
        <p:spPr>
          <a:xfrm>
            <a:off x="4784350" y="3976886"/>
            <a:ext cx="2245808" cy="90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54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0" y="614363"/>
            <a:ext cx="9271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639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 139">
            <a:extLst>
              <a:ext uri="{FF2B5EF4-FFF2-40B4-BE49-F238E27FC236}">
                <a16:creationId xmlns:a16="http://schemas.microsoft.com/office/drawing/2014/main" xmlns="" id="{99899462-FC16-43B0-966B-FCA2634507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ttps://lh3.googleusercontent.com/OFWmE6Vi_Dwwi2knZlrT9CYNgahuSMGq5Bn1DlCX11mt9nISg0Z4lW8GMpSf_XfmaeyIAVpQzk3MhJF6jXe85sgXQkgzHT878hJt0RKuQ1JwfAEpM3I7jsRNfsiWukBu0GlEhLtKyaCQwWOLSo_myhGh6YXSLobI0Kdds2lvWxPSL-Nj41F1QfGFrZ4Zu0wndxpSu554KzqBWWD7NImxv_Xo0ZeHQMOg2uEFnYh3Q_9OBX3KOzQkrMu_zg7n3_dIs9k0s2pOGebB1R2ZKYLReerDMvo1ji_NfIWEAMHrcfUEZ9MgwjPP4IAsd7qBopZ5saDMPP-nSSvfoHbg875q33TB6usCsCdpOxHTLb6sch3CLtmcX4J4zmPdyxAJ9NSHb3JjKU_v88ijYsggKb26plQsYpJAxZhr6ji9dKrbbCoFmpjT18u_ELVQxRwKCnQoFnw4OxehB5BKTLt3-6sTepzKsd8_QW_dZZdYTXbuNV_AVr1p2zHBDtP5ZPAykPzrh-6tyR1bPVTnNOQCunBB-MBIMZDMcsexFs6ZXf8dYQDmHYbcXXg7ZtiGoHPS6JKqVkHpZOKa8YwF5sdQ7pOTSk9cJs5c97jYeLJAOkg=w569-h758-n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1" r="-1" b="12100"/>
          <a:stretch/>
        </p:blipFill>
        <p:spPr bwMode="auto">
          <a:xfrm>
            <a:off x="989460" y="2042617"/>
            <a:ext cx="2439915" cy="2789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xmlns="" id="{AAFEA932-2DF1-410C-A00A-7A1E7DBF75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3" name="Content Placeholder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7" r="6180" b="1"/>
          <a:stretch/>
        </p:blipFill>
        <p:spPr>
          <a:xfrm>
            <a:off x="5171874" y="1500289"/>
            <a:ext cx="6243378" cy="46837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7762" y="714499"/>
            <a:ext cx="5638994" cy="785790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rgbClr val="FFFFFF"/>
                </a:solidFill>
              </a:rPr>
              <a:t>Tracking Migration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329948" y="26694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401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Population Migrations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660058" cy="4351338"/>
          </a:xfrm>
        </p:spPr>
        <p:txBody>
          <a:bodyPr>
            <a:normAutofit/>
          </a:bodyPr>
          <a:lstStyle/>
          <a:p>
            <a:r>
              <a:rPr lang="en-US" sz="5400" dirty="0" smtClean="0"/>
              <a:t>Population reservoirs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270" y="1356852"/>
            <a:ext cx="7826477" cy="67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80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168</Words>
  <Application>Microsoft Macintosh PowerPoint</Application>
  <PresentationFormat>Widescreen</PresentationFormat>
  <Paragraphs>60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Wingdings</vt:lpstr>
      <vt:lpstr>Arial</vt:lpstr>
      <vt:lpstr>Office Theme</vt:lpstr>
      <vt:lpstr>Creating Space for New Species</vt:lpstr>
      <vt:lpstr>When access to nutrition changes</vt:lpstr>
      <vt:lpstr>PowerPoint Presentation</vt:lpstr>
      <vt:lpstr>Before Agricultural Corn in Europe</vt:lpstr>
      <vt:lpstr>After Corn was Planted</vt:lpstr>
      <vt:lpstr>When populations are separated in space</vt:lpstr>
      <vt:lpstr>PowerPoint Presentation</vt:lpstr>
      <vt:lpstr>Tracking Migration</vt:lpstr>
      <vt:lpstr>Population Migrations</vt:lpstr>
      <vt:lpstr>When humans create species</vt:lpstr>
      <vt:lpstr>Climate Change:       Global Temperature Projections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Brown,James T</dc:creator>
  <cp:lastModifiedBy>Brown,James T</cp:lastModifiedBy>
  <cp:revision>12</cp:revision>
  <dcterms:created xsi:type="dcterms:W3CDTF">2018-06-27T20:36:29Z</dcterms:created>
  <dcterms:modified xsi:type="dcterms:W3CDTF">2018-06-27T22:41:44Z</dcterms:modified>
</cp:coreProperties>
</file>

<file path=docProps/thumbnail.jpeg>
</file>